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7" r:id="rId6"/>
    <p:sldId id="261" r:id="rId7"/>
    <p:sldId id="268" r:id="rId8"/>
    <p:sldId id="266" r:id="rId9"/>
    <p:sldId id="269" r:id="rId10"/>
  </p:sldIdLst>
  <p:sldSz cx="10080625" cy="567055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9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5ED992F4-BBA7-4789-998F-08380934A899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reativecommons.org/licenses/by-sa/4.0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29560" y="495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 dirty="0">
                <a:latin typeface="Arial"/>
              </a:rPr>
              <a:t>Se</a:t>
            </a:r>
            <a:r>
              <a:rPr lang="en-US" sz="4400" spc="-1" dirty="0">
                <a:latin typeface="Arial"/>
              </a:rPr>
              <a:t>lection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685800" y="5101560"/>
            <a:ext cx="9144000" cy="541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en-US" sz="1600" b="0" strike="noStrike" spc="-1">
                <a:latin typeface="Arial"/>
              </a:rPr>
              <a:t>This work is licensed under a </a:t>
            </a:r>
            <a:r>
              <a:rPr lang="en-US" sz="1600" b="0" strike="noStrike" spc="-1">
                <a:latin typeface="Arial"/>
                <a:hlinkClick r:id="rId2"/>
              </a:rPr>
              <a:t>Creative Commons Attribution-ShareAlike 4.0 International License</a:t>
            </a:r>
            <a:r>
              <a:rPr lang="en-US" sz="1600" b="0" strike="noStrike" spc="-1">
                <a:latin typeface="Arial"/>
              </a:rPr>
              <a:t>.</a:t>
            </a:r>
          </a:p>
          <a:p>
            <a:pPr algn="ctr"/>
            <a:endParaRPr lang="en-US" sz="1600" b="0" strike="noStrike" spc="-1">
              <a:latin typeface="Arial"/>
            </a:endParaRPr>
          </a:p>
        </p:txBody>
      </p:sp>
      <p:pic>
        <p:nvPicPr>
          <p:cNvPr id="43" name="Picture 42"/>
          <p:cNvPicPr/>
          <p:nvPr/>
        </p:nvPicPr>
        <p:blipFill>
          <a:blip r:embed="rId3"/>
          <a:stretch/>
        </p:blipFill>
        <p:spPr>
          <a:xfrm>
            <a:off x="4488120" y="4636800"/>
            <a:ext cx="1226880" cy="428760"/>
          </a:xfrm>
          <a:prstGeom prst="rect">
            <a:avLst/>
          </a:prstGeom>
          <a:ln w="0">
            <a:noFill/>
          </a:ln>
        </p:spPr>
      </p:pic>
      <p:pic>
        <p:nvPicPr>
          <p:cNvPr id="44" name="Picture 4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840" y="1843177"/>
            <a:ext cx="3514320" cy="1976805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745" y="0"/>
            <a:ext cx="6020359" cy="567055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0845" y="0"/>
            <a:ext cx="5787259" cy="567055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Shape 2"/>
          <p:cNvSpPr txBox="1"/>
          <p:nvPr/>
        </p:nvSpPr>
        <p:spPr>
          <a:xfrm>
            <a:off x="5040312" y="1156792"/>
            <a:ext cx="4549042" cy="369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08000" indent="-2286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b="0" strike="noStrike" spc="-1">
                <a:solidFill>
                  <a:schemeClr val="bg1"/>
                </a:solidFill>
              </a:rPr>
              <a:t>The building blocks of programs are</a:t>
            </a:r>
          </a:p>
          <a:p>
            <a:pPr marL="889200" lvl="1" indent="-2286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pc="-1">
                <a:solidFill>
                  <a:schemeClr val="bg1"/>
                </a:solidFill>
              </a:rPr>
              <a:t>Sequence of statements (steps for making a peanut butter sandwich activity)</a:t>
            </a:r>
          </a:p>
          <a:p>
            <a:pPr marL="889200" lvl="1" indent="-2286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b="0" strike="noStrike" spc="-1">
                <a:solidFill>
                  <a:schemeClr val="bg1"/>
                </a:solidFill>
              </a:rPr>
              <a:t>Selection (making a decision : jelly or bananas?)</a:t>
            </a:r>
          </a:p>
          <a:p>
            <a:pPr marL="889200" lvl="1" indent="-2286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b="0" strike="noStrike" spc="-1">
                <a:solidFill>
                  <a:schemeClr val="bg1"/>
                </a:solidFill>
              </a:rPr>
              <a:t>Looping (repetition: make another sandwich?)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2"/>
          <p:cNvSpPr txBox="1"/>
          <p:nvPr/>
        </p:nvSpPr>
        <p:spPr>
          <a:xfrm>
            <a:off x="457200" y="552705"/>
            <a:ext cx="9144000" cy="512526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spc="-1" dirty="0"/>
              <a:t>Selection: Technically, selection is using a Boolean expression to decide which path to follow in the program.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800" spc="-1" dirty="0"/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spc="-1" dirty="0"/>
              <a:t>Example:</a:t>
            </a:r>
          </a:p>
          <a:p>
            <a:endParaRPr lang="en-US" sz="2800" b="0" strike="noStrike" spc="-1" dirty="0"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48480D-1A28-4AE9-8915-2F5B8008586E}"/>
              </a:ext>
            </a:extLst>
          </p:cNvPr>
          <p:cNvSpPr txBox="1"/>
          <p:nvPr/>
        </p:nvSpPr>
        <p:spPr>
          <a:xfrm>
            <a:off x="1633415" y="3548185"/>
            <a:ext cx="71745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ucida Console" panose="020B0609040504020204" pitchFamily="49" charset="0"/>
              </a:rPr>
              <a:t>If (it is raining) then</a:t>
            </a:r>
          </a:p>
          <a:p>
            <a:r>
              <a:rPr lang="en-US" sz="2400" dirty="0">
                <a:latin typeface="Lucida Console" panose="020B0609040504020204" pitchFamily="49" charset="0"/>
              </a:rPr>
              <a:t>	wear boots to keep feet dry</a:t>
            </a:r>
          </a:p>
          <a:p>
            <a:r>
              <a:rPr lang="en-US" sz="2400" dirty="0">
                <a:latin typeface="Lucida Console" panose="020B0609040504020204" pitchFamily="49" charset="0"/>
              </a:rPr>
              <a:t>Else</a:t>
            </a:r>
          </a:p>
          <a:p>
            <a:r>
              <a:rPr lang="en-US" sz="2400" dirty="0">
                <a:latin typeface="Lucida Console" panose="020B0609040504020204" pitchFamily="49" charset="0"/>
              </a:rPr>
              <a:t>	wear flip-flops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665322" y="1195209"/>
            <a:ext cx="2990499" cy="3618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0" strike="noStrike" kern="1200" spc="-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a </a:t>
            </a:r>
            <a:r>
              <a:rPr lang="en-US" sz="3900" kern="1200" spc="-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Boolean expression</a:t>
            </a:r>
            <a:r>
              <a:rPr lang="en-US" sz="3900" b="0" strike="noStrike" kern="1200" spc="-1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745" y="0"/>
            <a:ext cx="6020359" cy="567055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0845" y="0"/>
            <a:ext cx="5787259" cy="567055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3AF80A-C65F-4FF9-BC92-35704443C175}"/>
              </a:ext>
            </a:extLst>
          </p:cNvPr>
          <p:cNvSpPr txBox="1"/>
          <p:nvPr/>
        </p:nvSpPr>
        <p:spPr>
          <a:xfrm>
            <a:off x="5040312" y="1156792"/>
            <a:ext cx="4549042" cy="369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 Boolean expression can be assigned a value that is either TRUE of FALSE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Boolean expressions may use symbols like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    &lt;      &gt;    =   (Relational operators)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      and    or       (Logical operators)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10FA5-5191-40E7-A811-8860EB16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22" y="1195209"/>
            <a:ext cx="2990499" cy="36187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Relational Operators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745" y="0"/>
            <a:ext cx="6020359" cy="567055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0845" y="0"/>
            <a:ext cx="5787259" cy="567055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DC37A-9339-44F7-B8F2-774FBD26343C}"/>
              </a:ext>
            </a:extLst>
          </p:cNvPr>
          <p:cNvSpPr txBox="1"/>
          <p:nvPr/>
        </p:nvSpPr>
        <p:spPr>
          <a:xfrm>
            <a:off x="5040312" y="1156792"/>
            <a:ext cx="4549042" cy="369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&gt; Greater than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&lt; Less than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≤ Less than or equal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≥ Greater than or equal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= Equal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703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59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0" y="0"/>
            <a:ext cx="1007936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61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255575" cy="567055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63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944062" cy="567055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TextShape 1"/>
          <p:cNvSpPr txBox="1"/>
          <p:nvPr/>
        </p:nvSpPr>
        <p:spPr>
          <a:xfrm>
            <a:off x="693042" y="582176"/>
            <a:ext cx="2918647" cy="2464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kern="1200" spc="-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Examples of Boolean Expressions with Relational operators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b="0" strike="noStrike" kern="1200" spc="-1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" name="TextShape 2"/>
          <p:cNvSpPr txBox="1"/>
          <p:nvPr/>
        </p:nvSpPr>
        <p:spPr>
          <a:xfrm>
            <a:off x="4617396" y="582176"/>
            <a:ext cx="4765144" cy="4339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spc="-1" dirty="0"/>
              <a:t>42 &lt; 17                 -&gt;  False</a:t>
            </a:r>
          </a:p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b="0" strike="noStrike" spc="-1" dirty="0"/>
              <a:t>5 = 5                     -&gt; True</a:t>
            </a:r>
          </a:p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spc="-1" dirty="0"/>
              <a:t>“Hello” = “Hello”    -&gt; True</a:t>
            </a:r>
          </a:p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b="0" strike="noStrike" spc="-1" dirty="0"/>
              <a:t>“ABC” &gt; “XYZ”      -&gt; False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8E902-5B50-41FE-8AD4-AC6CC1FBD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Logical Operators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6F16173-C5DC-49A0-9DEB-5688712D8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68711"/>
              </p:ext>
            </p:extLst>
          </p:nvPr>
        </p:nvGraphicFramePr>
        <p:xfrm>
          <a:off x="718815" y="2043620"/>
          <a:ext cx="37593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572">
                  <a:extLst>
                    <a:ext uri="{9D8B030D-6E8A-4147-A177-3AD203B41FA5}">
                      <a16:colId xmlns:a16="http://schemas.microsoft.com/office/drawing/2014/main" val="3177303632"/>
                    </a:ext>
                  </a:extLst>
                </a:gridCol>
                <a:gridCol w="886371">
                  <a:extLst>
                    <a:ext uri="{9D8B030D-6E8A-4147-A177-3AD203B41FA5}">
                      <a16:colId xmlns:a16="http://schemas.microsoft.com/office/drawing/2014/main" val="658613948"/>
                    </a:ext>
                  </a:extLst>
                </a:gridCol>
                <a:gridCol w="2103456">
                  <a:extLst>
                    <a:ext uri="{9D8B030D-6E8A-4147-A177-3AD203B41FA5}">
                      <a16:colId xmlns:a16="http://schemas.microsoft.com/office/drawing/2014/main" val="4118364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AND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46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2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49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5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0280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C465A0-A36D-4148-B30C-10E8EE422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67575"/>
              </p:ext>
            </p:extLst>
          </p:nvPr>
        </p:nvGraphicFramePr>
        <p:xfrm>
          <a:off x="5294723" y="2035702"/>
          <a:ext cx="37593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572">
                  <a:extLst>
                    <a:ext uri="{9D8B030D-6E8A-4147-A177-3AD203B41FA5}">
                      <a16:colId xmlns:a16="http://schemas.microsoft.com/office/drawing/2014/main" val="3177303632"/>
                    </a:ext>
                  </a:extLst>
                </a:gridCol>
                <a:gridCol w="886371">
                  <a:extLst>
                    <a:ext uri="{9D8B030D-6E8A-4147-A177-3AD203B41FA5}">
                      <a16:colId xmlns:a16="http://schemas.microsoft.com/office/drawing/2014/main" val="658613948"/>
                    </a:ext>
                  </a:extLst>
                </a:gridCol>
                <a:gridCol w="2103456">
                  <a:extLst>
                    <a:ext uri="{9D8B030D-6E8A-4147-A177-3AD203B41FA5}">
                      <a16:colId xmlns:a16="http://schemas.microsoft.com/office/drawing/2014/main" val="4118364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 OR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46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2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49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5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028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CCCF46D-71B3-4F50-A6CC-A5A9CD815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676576"/>
              </p:ext>
            </p:extLst>
          </p:nvPr>
        </p:nvGraphicFramePr>
        <p:xfrm>
          <a:off x="4023718" y="4183348"/>
          <a:ext cx="2032203" cy="1171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0582">
                  <a:extLst>
                    <a:ext uri="{9D8B030D-6E8A-4147-A177-3AD203B41FA5}">
                      <a16:colId xmlns:a16="http://schemas.microsoft.com/office/drawing/2014/main" val="136078481"/>
                    </a:ext>
                  </a:extLst>
                </a:gridCol>
                <a:gridCol w="1271621">
                  <a:extLst>
                    <a:ext uri="{9D8B030D-6E8A-4147-A177-3AD203B41FA5}">
                      <a16:colId xmlns:a16="http://schemas.microsoft.com/office/drawing/2014/main" val="4285639593"/>
                    </a:ext>
                  </a:extLst>
                </a:gridCol>
              </a:tblGrid>
              <a:tr h="3903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NOT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609720"/>
                  </a:ext>
                </a:extLst>
              </a:tr>
              <a:tr h="3903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345223"/>
                  </a:ext>
                </a:extLst>
              </a:tr>
              <a:tr h="3903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558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E582E75-B73C-41BB-9701-0985C692EB06}"/>
              </a:ext>
            </a:extLst>
          </p:cNvPr>
          <p:cNvSpPr txBox="1"/>
          <p:nvPr/>
        </p:nvSpPr>
        <p:spPr>
          <a:xfrm>
            <a:off x="718815" y="1305169"/>
            <a:ext cx="3540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AND, OR, NOT</a:t>
            </a:r>
          </a:p>
        </p:txBody>
      </p:sp>
    </p:spTree>
    <p:extLst>
      <p:ext uri="{BB962C8B-B14F-4D97-AF65-F5344CB8AC3E}">
        <p14:creationId xmlns:p14="http://schemas.microsoft.com/office/powerpoint/2010/main" val="2632055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0" y="0"/>
            <a:ext cx="10078104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93641" cy="567055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15560" cy="567055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Shape 1"/>
          <p:cNvSpPr txBox="1"/>
          <p:nvPr/>
        </p:nvSpPr>
        <p:spPr>
          <a:xfrm>
            <a:off x="665320" y="529250"/>
            <a:ext cx="3097505" cy="4581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kern="1200" spc="-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Examples of Boolean Expressions with Logical operators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0" strike="noStrike" kern="1200" spc="-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" name="TextShape 2"/>
          <p:cNvSpPr txBox="1"/>
          <p:nvPr/>
        </p:nvSpPr>
        <p:spPr>
          <a:xfrm>
            <a:off x="4430434" y="529252"/>
            <a:ext cx="4981322" cy="4347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spc="-1" dirty="0"/>
              <a:t>42 &lt; 17 AND 10 &gt; 1   -&gt;  False</a:t>
            </a:r>
          </a:p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b="0" strike="noStrike" spc="-1" dirty="0"/>
              <a:t>5 = 5 AND 1 = 1         -&gt; True</a:t>
            </a:r>
          </a:p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spc="-1" dirty="0"/>
              <a:t>17 &gt; 5 OR 10 &lt; 1       -&gt; True</a:t>
            </a:r>
          </a:p>
          <a:p>
            <a:pPr marL="660600" lvl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000" spc="-1" dirty="0"/>
              <a:t>1 = 10 OR 5 &gt; 2   </a:t>
            </a:r>
            <a:r>
              <a:rPr lang="en-US" sz="2000" b="0" strike="noStrike" spc="-1" dirty="0"/>
              <a:t>      -&gt; False</a:t>
            </a:r>
          </a:p>
        </p:txBody>
      </p:sp>
    </p:spTree>
    <p:extLst>
      <p:ext uri="{BB962C8B-B14F-4D97-AF65-F5344CB8AC3E}">
        <p14:creationId xmlns:p14="http://schemas.microsoft.com/office/powerpoint/2010/main" val="3189861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61493" y="1233170"/>
            <a:ext cx="2756517" cy="2893139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E83E8-20DC-40EA-8ACC-2E5EB4B4B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552" y="1626637"/>
            <a:ext cx="2173635" cy="210620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 MakeCode, we have a drawer with tools for Selection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107C4C-4183-21BE-F059-71C9ABFB7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130" y="77821"/>
            <a:ext cx="2698547" cy="606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52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289</Words>
  <Application>Microsoft Office PowerPoint</Application>
  <PresentationFormat>Custom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Lucida Console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Relational Operators</vt:lpstr>
      <vt:lpstr>PowerPoint Presentation</vt:lpstr>
      <vt:lpstr>Logical Operators</vt:lpstr>
      <vt:lpstr>PowerPoint Presentation</vt:lpstr>
      <vt:lpstr>In MakeCode, we have a drawer with tools for Selection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Stenger, Cynthia L</dc:creator>
  <dc:description/>
  <cp:lastModifiedBy>Stenger, Cynthia L</cp:lastModifiedBy>
  <cp:revision>51</cp:revision>
  <dcterms:created xsi:type="dcterms:W3CDTF">2021-07-10T11:45:33Z</dcterms:created>
  <dcterms:modified xsi:type="dcterms:W3CDTF">2022-06-22T14:17:55Z</dcterms:modified>
  <dc:language>en-US</dc:language>
</cp:coreProperties>
</file>